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80" r:id="rId4"/>
    <p:sldId id="281" r:id="rId5"/>
    <p:sldId id="282" r:id="rId6"/>
    <p:sldId id="265" r:id="rId7"/>
    <p:sldId id="278" r:id="rId8"/>
    <p:sldId id="283" r:id="rId9"/>
    <p:sldId id="275" r:id="rId10"/>
    <p:sldId id="276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091E9-94E1-40F1-A27D-E07B74C0362D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526CA-4637-4603-9C04-74F2DF72D6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184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3E840A-376E-42DF-9DA2-5BE76EA92401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FB2FCD-7D07-4DE5-BF38-CAC36F9B681C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64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71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23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7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55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3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423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9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00B050"/>
            </a:gs>
            <a:gs pos="67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CD8E-2AA9-4293-ADA5-2B051140F88A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A83FE-7AF7-4A99-BAF4-C5BF80246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20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46858"/>
            <a:ext cx="8424936" cy="4464496"/>
          </a:xfrm>
        </p:spPr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FRUD - Foundation for River </a:t>
            </a:r>
            <a:r>
              <a:rPr lang="en-US" sz="4000" dirty="0" err="1" smtClean="0"/>
              <a:t>Uzh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Ecotourism Development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uk-UA" sz="4000" dirty="0" smtClean="0"/>
              <a:t>ФРУД – Фонд розвитку </a:t>
            </a:r>
            <a:r>
              <a:rPr lang="uk-UA" sz="4000" dirty="0" err="1" smtClean="0"/>
              <a:t>екотуризму</a:t>
            </a:r>
            <a:r>
              <a:rPr lang="uk-UA" sz="4000" dirty="0" smtClean="0"/>
              <a:t> </a:t>
            </a:r>
            <a:r>
              <a:rPr lang="uk-UA" sz="4000" dirty="0" err="1" smtClean="0"/>
              <a:t>Ужанської</a:t>
            </a:r>
            <a:r>
              <a:rPr lang="uk-UA" sz="4000" dirty="0" smtClean="0"/>
              <a:t> долини</a:t>
            </a:r>
            <a:endParaRPr lang="ru-RU" sz="4000" b="1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264624"/>
            <a:ext cx="6400800" cy="1584176"/>
          </a:xfrm>
        </p:spPr>
        <p:txBody>
          <a:bodyPr>
            <a:normAutofit fontScale="92500" lnSpcReduction="20000"/>
          </a:bodyPr>
          <a:lstStyle/>
          <a:p>
            <a:pPr algn="r">
              <a:spcBef>
                <a:spcPts val="0"/>
              </a:spcBef>
            </a:pPr>
            <a:r>
              <a:rPr lang="en-US" b="1" dirty="0" err="1" smtClean="0">
                <a:solidFill>
                  <a:schemeClr val="tx1"/>
                </a:solidFill>
              </a:rPr>
              <a:t>Valentyn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en-US" b="1" dirty="0" err="1" smtClean="0">
                <a:solidFill>
                  <a:schemeClr val="tx1"/>
                </a:solidFill>
              </a:rPr>
              <a:t>Voloshyn</a:t>
            </a:r>
            <a:endParaRPr lang="uk-UA" b="1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en-US" b="1" dirty="0" smtClean="0">
                <a:solidFill>
                  <a:schemeClr val="tx1"/>
                </a:solidFill>
              </a:rPr>
              <a:t>12.01.</a:t>
            </a:r>
            <a:r>
              <a:rPr lang="uk-UA" b="1" dirty="0" smtClean="0">
                <a:solidFill>
                  <a:schemeClr val="tx1"/>
                </a:solidFill>
              </a:rPr>
              <a:t>201</a:t>
            </a:r>
            <a:r>
              <a:rPr lang="en-US" b="1" dirty="0" smtClean="0">
                <a:solidFill>
                  <a:schemeClr val="tx1"/>
                </a:solidFill>
              </a:rPr>
              <a:t>6</a:t>
            </a:r>
            <a:endParaRPr lang="uk-UA" b="1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en-US" b="1" dirty="0" err="1" smtClean="0">
                <a:solidFill>
                  <a:schemeClr val="tx1"/>
                </a:solidFill>
              </a:rPr>
              <a:t>Humenne</a:t>
            </a:r>
            <a:endParaRPr lang="uk-UA" b="1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8613"/>
            <a:ext cx="4355976" cy="217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8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830263" y="809625"/>
            <a:ext cx="6837362" cy="0"/>
          </a:xfrm>
          <a:prstGeom prst="line">
            <a:avLst/>
          </a:prstGeom>
          <a:noFill/>
          <a:ln w="9525" algn="ctr">
            <a:solidFill>
              <a:srgbClr val="99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6576" tIns="36576" rIns="36576" bIns="36576"/>
          <a:lstStyle/>
          <a:p>
            <a:endParaRPr lang="ru-RU"/>
          </a:p>
        </p:txBody>
      </p:sp>
      <p:sp>
        <p:nvSpPr>
          <p:cNvPr id="29699" name="Oval 3"/>
          <p:cNvSpPr>
            <a:spLocks noChangeArrowheads="1"/>
          </p:cNvSpPr>
          <p:nvPr/>
        </p:nvSpPr>
        <p:spPr bwMode="auto">
          <a:xfrm>
            <a:off x="469900" y="660400"/>
            <a:ext cx="323850" cy="287338"/>
          </a:xfrm>
          <a:prstGeom prst="ellipse">
            <a:avLst/>
          </a:prstGeom>
          <a:noFill/>
          <a:ln w="9525" algn="in">
            <a:solidFill>
              <a:srgbClr val="99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" tIns="36576" rIns="36576" bIns="36576"/>
          <a:lstStyle/>
          <a:p>
            <a:endParaRPr lang="en-CA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49275" y="604838"/>
            <a:ext cx="3603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000" b="1" i="1">
                <a:solidFill>
                  <a:srgbClr val="999966"/>
                </a:solidFill>
                <a:latin typeface="Times New Roman" pitchFamily="18" charset="0"/>
              </a:rPr>
              <a:t>i</a:t>
            </a:r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63367" y="1196752"/>
            <a:ext cx="7270750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100" dirty="0">
                <a:latin typeface="Calibri" pitchFamily="34" charset="0"/>
              </a:rPr>
              <a:t> </a:t>
            </a:r>
            <a:r>
              <a:rPr lang="uk-UA" sz="2100" dirty="0" smtClean="0">
                <a:latin typeface="Calibri" pitchFamily="34" charset="0"/>
              </a:rPr>
              <a:t>влада починає розуміти</a:t>
            </a:r>
            <a:r>
              <a:rPr lang="en-CA" sz="2100" dirty="0" smtClean="0">
                <a:latin typeface="Calibri" pitchFamily="34" charset="0"/>
              </a:rPr>
              <a:t> </a:t>
            </a:r>
            <a:r>
              <a:rPr lang="uk-UA" sz="2100" b="1" dirty="0">
                <a:latin typeface="Calibri" pitchFamily="34" charset="0"/>
              </a:rPr>
              <a:t>с</a:t>
            </a:r>
            <a:r>
              <a:rPr lang="uk-UA" sz="2100" b="1" dirty="0" smtClean="0">
                <a:latin typeface="Calibri" pitchFamily="34" charset="0"/>
              </a:rPr>
              <a:t>оціальну, економічну, екологічну вагу туристичної галузі</a:t>
            </a:r>
            <a:r>
              <a:rPr lang="en-CA" sz="2100" dirty="0" smtClean="0">
                <a:latin typeface="Calibri" pitchFamily="34" charset="0"/>
              </a:rPr>
              <a:t>, </a:t>
            </a:r>
            <a:r>
              <a:rPr lang="uk-UA" sz="2100" dirty="0" smtClean="0">
                <a:latin typeface="Calibri" pitchFamily="34" charset="0"/>
              </a:rPr>
              <a:t>та її вплив на </a:t>
            </a:r>
            <a:r>
              <a:rPr lang="uk-UA" sz="2100" dirty="0" err="1" smtClean="0">
                <a:latin typeface="Calibri" pitchFamily="34" charset="0"/>
              </a:rPr>
              <a:t>дестинації</a:t>
            </a:r>
            <a:r>
              <a:rPr lang="en-CA" sz="2100" dirty="0" smtClean="0">
                <a:latin typeface="Calibri" pitchFamily="34" charset="0"/>
              </a:rPr>
              <a:t>.</a:t>
            </a:r>
            <a:endParaRPr lang="en-CA" sz="2100" dirty="0">
              <a:latin typeface="Calibri" pitchFamily="34" charset="0"/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100" dirty="0">
                <a:latin typeface="Calibri" pitchFamily="34" charset="0"/>
              </a:rPr>
              <a:t> </a:t>
            </a:r>
            <a:r>
              <a:rPr lang="uk-UA" sz="2100" b="1" dirty="0" smtClean="0">
                <a:latin typeface="Calibri" pitchFamily="34" charset="0"/>
              </a:rPr>
              <a:t>Децентралізація</a:t>
            </a:r>
            <a:r>
              <a:rPr lang="uk-UA" sz="2100" dirty="0" smtClean="0">
                <a:latin typeface="Calibri" pitchFamily="34" charset="0"/>
              </a:rPr>
              <a:t> з плавним переносом повноважень на нижні </a:t>
            </a:r>
            <a:r>
              <a:rPr lang="uk-UA" sz="2100" b="1" dirty="0" smtClean="0">
                <a:latin typeface="Calibri" pitchFamily="34" charset="0"/>
              </a:rPr>
              <a:t>щаблі влади та самоврядування</a:t>
            </a:r>
            <a:r>
              <a:rPr lang="en-CA" sz="2100" dirty="0" smtClean="0">
                <a:latin typeface="Calibri" pitchFamily="34" charset="0"/>
              </a:rPr>
              <a:t>.</a:t>
            </a:r>
            <a:endParaRPr lang="en-CA" sz="2100" dirty="0">
              <a:latin typeface="Calibri" pitchFamily="34" charset="0"/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100" dirty="0">
                <a:latin typeface="Calibri" pitchFamily="34" charset="0"/>
              </a:rPr>
              <a:t> </a:t>
            </a:r>
            <a:r>
              <a:rPr lang="uk-UA" sz="2100" dirty="0" smtClean="0">
                <a:latin typeface="Calibri" pitchFamily="34" charset="0"/>
              </a:rPr>
              <a:t>серед туристів зростає усвідомлення необхідності  </a:t>
            </a:r>
            <a:r>
              <a:rPr lang="uk-UA" sz="2100" b="1" dirty="0" smtClean="0">
                <a:latin typeface="Calibri" pitchFamily="34" charset="0"/>
              </a:rPr>
              <a:t>сталості</a:t>
            </a:r>
            <a:r>
              <a:rPr lang="uk-UA" sz="2100" dirty="0" smtClean="0">
                <a:latin typeface="Calibri" pitchFamily="34" charset="0"/>
              </a:rPr>
              <a:t>  туризму. Люди  цікавляться негативними ефектами туризму  (напр. деградація </a:t>
            </a:r>
            <a:r>
              <a:rPr lang="uk-UA" sz="2100" dirty="0" err="1" smtClean="0">
                <a:latin typeface="Calibri" pitchFamily="34" charset="0"/>
              </a:rPr>
              <a:t>дестинацій</a:t>
            </a:r>
            <a:r>
              <a:rPr lang="uk-UA" sz="2100" dirty="0" smtClean="0">
                <a:latin typeface="Calibri" pitchFamily="34" charset="0"/>
              </a:rPr>
              <a:t>)</a:t>
            </a:r>
            <a:r>
              <a:rPr lang="en-CA" sz="2100" dirty="0" smtClean="0">
                <a:latin typeface="Calibri" pitchFamily="34" charset="0"/>
              </a:rPr>
              <a:t>.</a:t>
            </a:r>
            <a:endParaRPr lang="uk-UA" sz="2100" dirty="0" smtClean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uk-UA" sz="2100" dirty="0" smtClean="0">
                <a:latin typeface="Calibri" pitchFamily="34" charset="0"/>
              </a:rPr>
              <a:t>Явні та </a:t>
            </a:r>
            <a:r>
              <a:rPr lang="uk-UA" sz="2100" b="1" dirty="0" err="1" smtClean="0">
                <a:latin typeface="Calibri" pitchFamily="34" charset="0"/>
              </a:rPr>
              <a:t>зротаючі</a:t>
            </a:r>
            <a:r>
              <a:rPr lang="uk-UA" sz="2100" b="1" dirty="0" smtClean="0">
                <a:latin typeface="Calibri" pitchFamily="34" charset="0"/>
              </a:rPr>
              <a:t> загрози базовим туристичним атракціям – </a:t>
            </a:r>
            <a:r>
              <a:rPr lang="uk-UA" sz="2100" dirty="0" smtClean="0">
                <a:latin typeface="Calibri" pitchFamily="34" charset="0"/>
              </a:rPr>
              <a:t>непорушеним узбережжям, живим кораловим рифам, </a:t>
            </a:r>
            <a:r>
              <a:rPr lang="uk-UA" sz="2100" dirty="0" err="1" smtClean="0">
                <a:latin typeface="Calibri" pitchFamily="34" charset="0"/>
              </a:rPr>
              <a:t>мегафауні</a:t>
            </a:r>
            <a:r>
              <a:rPr lang="uk-UA" sz="2100" dirty="0" smtClean="0">
                <a:latin typeface="Calibri" pitchFamily="34" charset="0"/>
              </a:rPr>
              <a:t> та популярним видам. </a:t>
            </a:r>
            <a:endParaRPr lang="en-CA" sz="1000" dirty="0"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100" dirty="0">
                <a:latin typeface="Calibri" pitchFamily="34" charset="0"/>
              </a:rPr>
              <a:t> </a:t>
            </a:r>
            <a:r>
              <a:rPr lang="uk-UA" sz="2100" dirty="0" smtClean="0">
                <a:latin typeface="Calibri" pitchFamily="34" charset="0"/>
              </a:rPr>
              <a:t>Туризм стає традиційним джерелом </a:t>
            </a:r>
            <a:r>
              <a:rPr lang="en-CA" sz="2100" dirty="0" smtClean="0">
                <a:latin typeface="Calibri" pitchFamily="34" charset="0"/>
              </a:rPr>
              <a:t> </a:t>
            </a:r>
            <a:r>
              <a:rPr lang="uk-UA" sz="2100" b="1" dirty="0" smtClean="0">
                <a:latin typeface="Calibri" pitchFamily="34" charset="0"/>
              </a:rPr>
              <a:t>фінансування ПЗФ</a:t>
            </a:r>
            <a:r>
              <a:rPr lang="en-CA" sz="2100" dirty="0" smtClean="0">
                <a:latin typeface="Calibri" pitchFamily="34" charset="0"/>
              </a:rPr>
              <a:t>, </a:t>
            </a:r>
            <a:r>
              <a:rPr lang="uk-UA" sz="2100" dirty="0" smtClean="0">
                <a:latin typeface="Calibri" pitchFamily="34" charset="0"/>
              </a:rPr>
              <a:t>і цей вклад зростає. 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uk-UA" sz="2100" dirty="0" smtClean="0">
                <a:latin typeface="Calibri" pitchFamily="34" charset="0"/>
              </a:rPr>
              <a:t>Зменшення кількості посередників, ріст ролі </a:t>
            </a:r>
            <a:r>
              <a:rPr lang="uk-UA" sz="2100" b="1" dirty="0" smtClean="0">
                <a:latin typeface="Calibri" pitchFamily="34" charset="0"/>
              </a:rPr>
              <a:t>ІКТ</a:t>
            </a:r>
            <a:r>
              <a:rPr lang="uk-UA" sz="2100" dirty="0" smtClean="0">
                <a:latin typeface="Calibri" pitchFamily="34" charset="0"/>
              </a:rPr>
              <a:t>.</a:t>
            </a:r>
            <a:endParaRPr lang="en-US" sz="2100" dirty="0">
              <a:latin typeface="Calibri" pitchFamily="34" charset="0"/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endParaRPr lang="en-US" sz="2100" dirty="0">
              <a:latin typeface="Calibri" pitchFamily="34" charset="0"/>
            </a:endParaRPr>
          </a:p>
          <a:p>
            <a:pPr algn="l" eaLnBrk="1" hangingPunct="1">
              <a:buFont typeface="Wingdings" pitchFamily="2" charset="2"/>
              <a:buChar char="§"/>
            </a:pPr>
            <a:endParaRPr lang="en-US" sz="2100" dirty="0">
              <a:latin typeface="Calibri" pitchFamily="34" charset="0"/>
            </a:endParaRPr>
          </a:p>
          <a:p>
            <a:pPr algn="l" eaLnBrk="1" hangingPunct="1"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 algn="l" eaLnBrk="1" hangingPunct="1"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262063" y="577850"/>
            <a:ext cx="4310062" cy="431800"/>
          </a:xfrm>
          <a:prstGeom prst="rect">
            <a:avLst/>
          </a:prstGeom>
          <a:solidFill>
            <a:schemeClr val="bg1"/>
          </a:solidFill>
          <a:ln w="9525" algn="in">
            <a:solidFill>
              <a:schemeClr val="bg1"/>
            </a:solidFill>
            <a:miter lim="800000"/>
            <a:headEnd/>
            <a:tailEnd/>
          </a:ln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uk-UA" sz="2400" b="1" dirty="0" smtClean="0">
                <a:solidFill>
                  <a:srgbClr val="993300"/>
                </a:solidFill>
                <a:latin typeface="Calibri" pitchFamily="34" charset="0"/>
              </a:rPr>
              <a:t>Окремі тренди щодо туризму</a:t>
            </a:r>
            <a:endParaRPr lang="en-US" sz="2400" dirty="0"/>
          </a:p>
        </p:txBody>
      </p:sp>
      <p:sp>
        <p:nvSpPr>
          <p:cNvPr id="29703" name="Line 11"/>
          <p:cNvSpPr>
            <a:spLocks noChangeShapeType="1"/>
          </p:cNvSpPr>
          <p:nvPr/>
        </p:nvSpPr>
        <p:spPr bwMode="auto">
          <a:xfrm flipV="1">
            <a:off x="493713" y="6121400"/>
            <a:ext cx="8650287" cy="0"/>
          </a:xfrm>
          <a:prstGeom prst="line">
            <a:avLst/>
          </a:prstGeom>
          <a:noFill/>
          <a:ln w="9525" algn="ctr">
            <a:solidFill>
              <a:srgbClr val="99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6576" tIns="36576" rIns="36576" bIns="36576"/>
          <a:lstStyle/>
          <a:p>
            <a:endParaRPr lang="ru-RU"/>
          </a:p>
        </p:txBody>
      </p:sp>
      <p:pic>
        <p:nvPicPr>
          <p:cNvPr id="29704" name="Picture 12" descr="Plitvice_Lakes_National_Park_(retro traveler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0" t="209" r="54099" b="810"/>
          <a:stretch>
            <a:fillRect/>
          </a:stretch>
        </p:blipFill>
        <p:spPr bwMode="auto">
          <a:xfrm>
            <a:off x="7924800" y="17431"/>
            <a:ext cx="1246187" cy="601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5" name="Text Box 13"/>
          <p:cNvSpPr txBox="1">
            <a:spLocks noChangeArrowheads="1"/>
          </p:cNvSpPr>
          <p:nvPr/>
        </p:nvSpPr>
        <p:spPr bwMode="auto">
          <a:xfrm rot="5400000">
            <a:off x="7648513" y="4644889"/>
            <a:ext cx="17987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uk-UA" sz="3600" b="1" dirty="0" smtClean="0">
                <a:solidFill>
                  <a:schemeClr val="bg1"/>
                </a:solidFill>
                <a:latin typeface="Calibri" pitchFamily="34" charset="0"/>
              </a:rPr>
              <a:t>ТРЕНДИ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9706" name="Line 14"/>
          <p:cNvSpPr>
            <a:spLocks noChangeShapeType="1"/>
          </p:cNvSpPr>
          <p:nvPr/>
        </p:nvSpPr>
        <p:spPr bwMode="auto">
          <a:xfrm>
            <a:off x="7845425" y="0"/>
            <a:ext cx="0" cy="6065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2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5400600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Законодавство (про туризм, зонування, ОВНС, СЕО…)</a:t>
            </a:r>
          </a:p>
          <a:p>
            <a:r>
              <a:rPr lang="uk-UA" dirty="0" smtClean="0"/>
              <a:t>Стратегії: </a:t>
            </a:r>
            <a:r>
              <a:rPr lang="uk-UA" b="1" dirty="0" smtClean="0"/>
              <a:t>Карпатська </a:t>
            </a:r>
            <a:r>
              <a:rPr lang="uk-UA" b="1" dirty="0" err="1" smtClean="0"/>
              <a:t>конвенція</a:t>
            </a:r>
            <a:r>
              <a:rPr lang="uk-UA" dirty="0" err="1" smtClean="0"/>
              <a:t>+Стратегія</a:t>
            </a:r>
            <a:r>
              <a:rPr lang="uk-UA" dirty="0" smtClean="0"/>
              <a:t> сталого туризму Карпат, </a:t>
            </a:r>
            <a:r>
              <a:rPr lang="uk-UA" b="1" dirty="0" smtClean="0"/>
              <a:t>Національні стратегії </a:t>
            </a:r>
            <a:r>
              <a:rPr lang="uk-UA" dirty="0" err="1" smtClean="0"/>
              <a:t>екотуризму</a:t>
            </a:r>
            <a:r>
              <a:rPr lang="uk-UA" dirty="0" smtClean="0"/>
              <a:t> та плани заходів (Болгарія, Румунія)</a:t>
            </a:r>
          </a:p>
          <a:p>
            <a:r>
              <a:rPr lang="uk-UA" dirty="0" smtClean="0"/>
              <a:t>Плани сталого туризму на рівні </a:t>
            </a:r>
            <a:r>
              <a:rPr lang="uk-UA" dirty="0" err="1" smtClean="0"/>
              <a:t>дестинацій</a:t>
            </a:r>
            <a:r>
              <a:rPr lang="uk-UA" dirty="0" smtClean="0"/>
              <a:t> (Істрія, Хорватія: 50% реалізовано за 3 роки)</a:t>
            </a:r>
          </a:p>
          <a:p>
            <a:r>
              <a:rPr lang="uk-UA" dirty="0" smtClean="0"/>
              <a:t>Відокремлені проекти сталого туризму (Румунія)</a:t>
            </a:r>
          </a:p>
          <a:p>
            <a:r>
              <a:rPr lang="uk-UA" dirty="0" smtClean="0"/>
              <a:t>Моніторинг, індикатори, оцінка</a:t>
            </a:r>
          </a:p>
          <a:p>
            <a:r>
              <a:rPr lang="uk-UA" dirty="0" smtClean="0"/>
              <a:t>Економічна співпраця (концесії, ППП, інвестиції в інфраструктуру, </a:t>
            </a:r>
            <a:r>
              <a:rPr lang="uk-UA" b="1" dirty="0" smtClean="0"/>
              <a:t>сертифікація</a:t>
            </a:r>
            <a:r>
              <a:rPr lang="uk-UA" dirty="0" smtClean="0"/>
              <a:t>)</a:t>
            </a:r>
          </a:p>
          <a:p>
            <a:r>
              <a:rPr lang="uk-UA" dirty="0" smtClean="0"/>
              <a:t>Формати співпраці (асоціації, кодекси, нагороди, )</a:t>
            </a:r>
          </a:p>
          <a:p>
            <a:r>
              <a:rPr lang="uk-UA" dirty="0" smtClean="0"/>
              <a:t>Розбудова спроможності (гіди, тренери, …)</a:t>
            </a:r>
          </a:p>
          <a:p>
            <a:r>
              <a:rPr lang="uk-UA" dirty="0" smtClean="0"/>
              <a:t>Промоція, маркетинг, </a:t>
            </a:r>
          </a:p>
          <a:p>
            <a:endParaRPr lang="uk-UA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13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Experience</a:t>
            </a:r>
            <a:r>
              <a:rPr lang="uk-UA" b="1" dirty="0" smtClean="0"/>
              <a:t> </a:t>
            </a:r>
            <a:r>
              <a:rPr lang="uk-UA" b="1" dirty="0" smtClean="0"/>
              <a:t/>
            </a:r>
            <a:br>
              <a:rPr lang="uk-UA" b="1" dirty="0" smtClean="0"/>
            </a:br>
            <a:r>
              <a:rPr lang="uk-UA" b="1" dirty="0" smtClean="0"/>
              <a:t>(</a:t>
            </a:r>
            <a:r>
              <a:rPr lang="en-US" b="1" dirty="0" smtClean="0"/>
              <a:t>how it all emerged</a:t>
            </a:r>
            <a:r>
              <a:rPr lang="uk-UA" b="1" dirty="0" smtClean="0"/>
              <a:t> </a:t>
            </a:r>
            <a:r>
              <a:rPr lang="uk-UA" b="1" dirty="0" smtClean="0">
                <a:sym typeface="Wingdings"/>
              </a:rPr>
              <a:t></a:t>
            </a:r>
            <a:r>
              <a:rPr lang="uk-UA" b="1" dirty="0" smtClean="0"/>
              <a:t>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32048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Local ecotourism initiatives (hiking, camps) since 1997</a:t>
            </a:r>
          </a:p>
          <a:p>
            <a:r>
              <a:rPr lang="en-US" dirty="0" smtClean="0"/>
              <a:t>Creation of </a:t>
            </a:r>
            <a:r>
              <a:rPr lang="en-US" dirty="0" err="1" smtClean="0"/>
              <a:t>Uzhhorod</a:t>
            </a:r>
            <a:r>
              <a:rPr lang="en-US" dirty="0" smtClean="0"/>
              <a:t> Tourism </a:t>
            </a:r>
            <a:r>
              <a:rPr lang="en-US" dirty="0" err="1" smtClean="0"/>
              <a:t>infocentre</a:t>
            </a:r>
            <a:r>
              <a:rPr lang="en-US" dirty="0" smtClean="0"/>
              <a:t>, 2004-2006</a:t>
            </a:r>
            <a:endParaRPr lang="en-US" dirty="0" smtClean="0"/>
          </a:p>
          <a:p>
            <a:r>
              <a:rPr lang="en-US" dirty="0" smtClean="0"/>
              <a:t>Work in </a:t>
            </a:r>
            <a:r>
              <a:rPr lang="en-US" dirty="0" err="1" smtClean="0"/>
              <a:t>Uzhansky</a:t>
            </a:r>
            <a:r>
              <a:rPr lang="en-US" dirty="0" smtClean="0"/>
              <a:t> </a:t>
            </a:r>
            <a:r>
              <a:rPr lang="en-US" dirty="0"/>
              <a:t>NP </a:t>
            </a:r>
            <a:r>
              <a:rPr lang="en-US" dirty="0" smtClean="0"/>
              <a:t>(East </a:t>
            </a:r>
            <a:r>
              <a:rPr lang="en-US" dirty="0"/>
              <a:t>Carpathians TBR</a:t>
            </a:r>
            <a:r>
              <a:rPr lang="en-US" dirty="0" smtClean="0"/>
              <a:t>) </a:t>
            </a:r>
            <a:r>
              <a:rPr lang="uk-UA" dirty="0" smtClean="0"/>
              <a:t>(2007-2014</a:t>
            </a:r>
            <a:r>
              <a:rPr lang="uk-UA" dirty="0" smtClean="0"/>
              <a:t>), </a:t>
            </a:r>
            <a:r>
              <a:rPr lang="en-US" dirty="0" smtClean="0"/>
              <a:t>responsibility for tourism, economic issues, international cooperation</a:t>
            </a:r>
            <a:endParaRPr lang="uk-UA" dirty="0" smtClean="0"/>
          </a:p>
          <a:p>
            <a:r>
              <a:rPr lang="en-US" dirty="0" smtClean="0"/>
              <a:t>Development of the Park’s recreational zoning (2009), development of the Park’s management plan (2009-2011)</a:t>
            </a:r>
            <a:endParaRPr lang="uk-UA" dirty="0" smtClean="0"/>
          </a:p>
          <a:p>
            <a:r>
              <a:rPr lang="en-US" dirty="0" smtClean="0"/>
              <a:t>Participation in sustainable tourism workgroup for Carpathians (since 2006)</a:t>
            </a:r>
            <a:endParaRPr lang="uk-UA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1248"/>
            <a:ext cx="9144000" cy="11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FRUD is now busy with: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689" y="1140412"/>
            <a:ext cx="8712968" cy="525658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Volunteers</a:t>
            </a:r>
            <a:r>
              <a:rPr lang="en-US" dirty="0" smtClean="0"/>
              <a:t> (BWP, Carpathian Trails, Volunteers4Parks)</a:t>
            </a:r>
            <a:endParaRPr lang="en-US" dirty="0"/>
          </a:p>
          <a:p>
            <a:endParaRPr lang="en-US" dirty="0"/>
          </a:p>
          <a:p>
            <a:r>
              <a:rPr lang="en-US" b="1" dirty="0" smtClean="0"/>
              <a:t>Wilderness</a:t>
            </a:r>
            <a:r>
              <a:rPr lang="en-US" dirty="0" smtClean="0"/>
              <a:t> (European Wilderness </a:t>
            </a:r>
          </a:p>
          <a:p>
            <a:pPr marL="0" indent="0">
              <a:buNone/>
            </a:pPr>
            <a:r>
              <a:rPr lang="en-US" dirty="0" smtClean="0"/>
              <a:t>Society, UAETA)</a:t>
            </a:r>
          </a:p>
          <a:p>
            <a:endParaRPr lang="en-US" dirty="0"/>
          </a:p>
          <a:p>
            <a:r>
              <a:rPr lang="en-US" dirty="0" smtClean="0"/>
              <a:t>UA-Carpathian region </a:t>
            </a:r>
            <a:r>
              <a:rPr lang="en-US" b="1" dirty="0" smtClean="0"/>
              <a:t>soft tourism promotion </a:t>
            </a:r>
            <a:r>
              <a:rPr lang="en-US" dirty="0" smtClean="0"/>
              <a:t>(</a:t>
            </a:r>
            <a:r>
              <a:rPr lang="en-US" dirty="0" err="1" smtClean="0"/>
              <a:t>GotoCarpathia</a:t>
            </a:r>
            <a:r>
              <a:rPr lang="en-US" dirty="0" smtClean="0"/>
              <a:t>, Tourism Cares, Carpathian Convention bodies, UAETA)</a:t>
            </a:r>
          </a:p>
          <a:p>
            <a:endParaRPr lang="en-US" dirty="0" smtClean="0"/>
          </a:p>
          <a:p>
            <a:r>
              <a:rPr lang="en-US" b="1" dirty="0" smtClean="0"/>
              <a:t>“</a:t>
            </a:r>
            <a:r>
              <a:rPr lang="en-US" b="1" dirty="0" err="1" smtClean="0"/>
              <a:t>Uzh</a:t>
            </a:r>
            <a:r>
              <a:rPr lang="en-US" b="1" dirty="0" smtClean="0"/>
              <a:t> valley” destination </a:t>
            </a:r>
            <a:r>
              <a:rPr lang="en-US" dirty="0" smtClean="0"/>
              <a:t>creation (with regional </a:t>
            </a:r>
            <a:r>
              <a:rPr lang="en-US" dirty="0" err="1" smtClean="0"/>
              <a:t>aurhorities</a:t>
            </a:r>
            <a:r>
              <a:rPr lang="en-US" dirty="0" smtClean="0"/>
              <a:t> support)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2261991" cy="1224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739" y="2570367"/>
            <a:ext cx="2324762" cy="1131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738" y="4365104"/>
            <a:ext cx="2314898" cy="7811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808" y="5866428"/>
            <a:ext cx="1776853" cy="92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Volunteers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0768"/>
            <a:ext cx="3792280" cy="5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Important but sensitive tool</a:t>
            </a:r>
          </a:p>
          <a:p>
            <a:endParaRPr lang="en-US" sz="2800" dirty="0" smtClean="0"/>
          </a:p>
          <a:p>
            <a:r>
              <a:rPr lang="en-US" sz="2800" dirty="0" smtClean="0"/>
              <a:t>Hard to get credibility</a:t>
            </a:r>
          </a:p>
          <a:p>
            <a:endParaRPr lang="en-US" sz="2800" dirty="0" smtClean="0"/>
          </a:p>
          <a:p>
            <a:r>
              <a:rPr lang="en-US" sz="2800" dirty="0" smtClean="0"/>
              <a:t>Must be productive</a:t>
            </a:r>
          </a:p>
          <a:p>
            <a:endParaRPr lang="en-US" sz="2800" dirty="0" smtClean="0"/>
          </a:p>
          <a:p>
            <a:r>
              <a:rPr lang="en-US" sz="2800" dirty="0" smtClean="0"/>
              <a:t>Serves as innovation tool</a:t>
            </a: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216749"/>
            <a:ext cx="1728192" cy="1496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294" y="5241849"/>
            <a:ext cx="2550418" cy="144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79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Region soft tourism promotion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176464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Gotocarpathia</a:t>
            </a:r>
            <a:r>
              <a:rPr lang="en-US" dirty="0"/>
              <a:t> </a:t>
            </a:r>
            <a:r>
              <a:rPr lang="en-US" dirty="0" smtClean="0"/>
              <a:t>(in fact, precondition for certification and clustering, located around ECBR for now</a:t>
            </a:r>
          </a:p>
          <a:p>
            <a:endParaRPr lang="en-US" dirty="0" smtClean="0"/>
          </a:p>
          <a:p>
            <a:r>
              <a:rPr lang="en-US" dirty="0" smtClean="0"/>
              <a:t>Tourism Cares (tourist /hiking club creation; implemented together with Carpathian Trails NGO), </a:t>
            </a:r>
          </a:p>
          <a:p>
            <a:endParaRPr lang="en-US" dirty="0" smtClean="0"/>
          </a:p>
          <a:p>
            <a:r>
              <a:rPr lang="en-US" dirty="0"/>
              <a:t>Carpathian Convention bodies </a:t>
            </a:r>
            <a:r>
              <a:rPr lang="en-US" dirty="0" smtClean="0"/>
              <a:t>– CSTCP</a:t>
            </a:r>
          </a:p>
          <a:p>
            <a:endParaRPr lang="ru-RU" dirty="0"/>
          </a:p>
          <a:p>
            <a:r>
              <a:rPr lang="en-US" dirty="0" smtClean="0"/>
              <a:t>Carpathian Convention bodies (CC-WGST, NTTF) 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Uzh</a:t>
            </a:r>
            <a:r>
              <a:rPr lang="en-US" dirty="0"/>
              <a:t> valley” destination creation</a:t>
            </a:r>
            <a:endParaRPr lang="en-US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124744"/>
            <a:ext cx="2667000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7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62" y="590"/>
            <a:ext cx="9122938" cy="1124154"/>
          </a:xfrm>
        </p:spPr>
        <p:txBody>
          <a:bodyPr>
            <a:normAutofit/>
          </a:bodyPr>
          <a:lstStyle/>
          <a:p>
            <a:r>
              <a:rPr lang="en-US" dirty="0" smtClean="0"/>
              <a:t>Some issues for today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693" y="1340768"/>
            <a:ext cx="7467600" cy="50547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Recreation and management planning </a:t>
            </a:r>
            <a:r>
              <a:rPr lang="en-US" dirty="0" smtClean="0"/>
              <a:t>for UA area is </a:t>
            </a:r>
            <a:r>
              <a:rPr lang="en-US" dirty="0"/>
              <a:t>of </a:t>
            </a:r>
            <a:r>
              <a:rPr lang="en-US" dirty="0" smtClean="0"/>
              <a:t>years </a:t>
            </a:r>
            <a:r>
              <a:rPr lang="en-US" dirty="0"/>
              <a:t>2009-2010, so many changes are here and </a:t>
            </a:r>
            <a:r>
              <a:rPr lang="en-US" smtClean="0"/>
              <a:t>the actual needs </a:t>
            </a:r>
            <a:r>
              <a:rPr lang="en-US" dirty="0"/>
              <a:t>are </a:t>
            </a:r>
            <a:r>
              <a:rPr lang="en-US" dirty="0" smtClean="0"/>
              <a:t>to be re-evaluated.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Building “the needed”, not with need to build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Actions and infrastructure planning ONLY “through” the REAL stakeholders, then we have theirs support. </a:t>
            </a:r>
          </a:p>
          <a:p>
            <a:endParaRPr lang="uk-UA" dirty="0" smtClean="0"/>
          </a:p>
          <a:p>
            <a:endParaRPr lang="en-US" dirty="0"/>
          </a:p>
          <a:p>
            <a:endParaRPr lang="en-US" dirty="0"/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4" name="Picture 12" descr="Plitvice_Lakes_National_Park_(retro travele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0" t="209" r="54099" b="810"/>
          <a:stretch>
            <a:fillRect/>
          </a:stretch>
        </p:blipFill>
        <p:spPr bwMode="auto">
          <a:xfrm>
            <a:off x="7894293" y="17431"/>
            <a:ext cx="1246187" cy="601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Plitvice_Lakes_National_Park_(retro travele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0" t="209" r="54099" b="810"/>
          <a:stretch>
            <a:fillRect/>
          </a:stretch>
        </p:blipFill>
        <p:spPr bwMode="auto">
          <a:xfrm>
            <a:off x="7924800" y="17431"/>
            <a:ext cx="1246187" cy="601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 rot="5400000">
            <a:off x="7648513" y="4644889"/>
            <a:ext cx="17987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 b="1" dirty="0" smtClean="0">
                <a:solidFill>
                  <a:schemeClr val="bg1"/>
                </a:solidFill>
                <a:latin typeface="Calibri" pitchFamily="34" charset="0"/>
              </a:rPr>
              <a:t>ISSUES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7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644008" cy="1143000"/>
          </a:xfrm>
        </p:spPr>
        <p:txBody>
          <a:bodyPr/>
          <a:lstStyle/>
          <a:p>
            <a:r>
              <a:rPr lang="en-US" dirty="0" smtClean="0"/>
              <a:t>Let’s go to work!</a:t>
            </a:r>
            <a:endParaRPr lang="ru-RU" dirty="0"/>
          </a:p>
        </p:txBody>
      </p:sp>
      <p:pic>
        <p:nvPicPr>
          <p:cNvPr id="4" name="Picture 5" descr="MPj0438842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59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743200" y="5264624"/>
            <a:ext cx="6400800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ts val="0"/>
              </a:spcBef>
              <a:buNone/>
            </a:pPr>
            <a:r>
              <a:rPr lang="en-US" b="1" dirty="0" err="1" smtClean="0"/>
              <a:t>Valentyn</a:t>
            </a:r>
            <a:r>
              <a:rPr lang="en-US" b="1" dirty="0" smtClean="0"/>
              <a:t> </a:t>
            </a:r>
            <a:r>
              <a:rPr lang="en-US" b="1" dirty="0" err="1" smtClean="0"/>
              <a:t>Voloshyn</a:t>
            </a:r>
            <a:endParaRPr lang="uk-UA" b="1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en-US" b="1" dirty="0" smtClean="0"/>
              <a:t>Valik.voloshyn@gmail.com</a:t>
            </a:r>
            <a:endParaRPr lang="uk-UA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37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437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830263" y="892175"/>
            <a:ext cx="8313737" cy="0"/>
          </a:xfrm>
          <a:prstGeom prst="line">
            <a:avLst/>
          </a:prstGeom>
          <a:noFill/>
          <a:ln w="9525" algn="ctr">
            <a:solidFill>
              <a:srgbClr val="99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6576" tIns="36576" rIns="36576" bIns="36576"/>
          <a:lstStyle/>
          <a:p>
            <a:endParaRPr lang="ru-RU"/>
          </a:p>
        </p:txBody>
      </p:sp>
      <p:sp>
        <p:nvSpPr>
          <p:cNvPr id="4100" name="Oval 3"/>
          <p:cNvSpPr>
            <a:spLocks noChangeArrowheads="1"/>
          </p:cNvSpPr>
          <p:nvPr/>
        </p:nvSpPr>
        <p:spPr bwMode="auto">
          <a:xfrm>
            <a:off x="469900" y="742950"/>
            <a:ext cx="323850" cy="287338"/>
          </a:xfrm>
          <a:prstGeom prst="ellipse">
            <a:avLst/>
          </a:prstGeom>
          <a:noFill/>
          <a:ln w="9525" algn="in">
            <a:solidFill>
              <a:srgbClr val="99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576" tIns="36576" rIns="36576" bIns="36576"/>
          <a:lstStyle/>
          <a:p>
            <a:endParaRPr lang="en-CA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554038" y="688975"/>
            <a:ext cx="3603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2000" b="1" i="1">
                <a:solidFill>
                  <a:srgbClr val="999966"/>
                </a:solidFill>
                <a:latin typeface="Times New Roman" pitchFamily="18" charset="0"/>
              </a:rPr>
              <a:t>i</a:t>
            </a:r>
            <a:endParaRPr lang="en-US"/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623888" y="1220788"/>
            <a:ext cx="3933825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100" dirty="0" smtClean="0">
                <a:latin typeface="Calibri" pitchFamily="34" charset="0"/>
              </a:rPr>
              <a:t> </a:t>
            </a:r>
            <a:r>
              <a:rPr lang="en-CA" sz="2100" dirty="0" smtClean="0">
                <a:latin typeface="Calibri" pitchFamily="34" charset="0"/>
              </a:rPr>
              <a:t>The Millennium Ecosystem Assessment reports that the </a:t>
            </a:r>
            <a:r>
              <a:rPr lang="en-CA" sz="2100" b="1" dirty="0" smtClean="0">
                <a:latin typeface="Calibri" pitchFamily="34" charset="0"/>
              </a:rPr>
              <a:t>demand for recreational use of landscapes is growing; areas are being increasingly managed for tourism</a:t>
            </a:r>
            <a:r>
              <a:rPr lang="en-CA" sz="2100" dirty="0" smtClean="0">
                <a:latin typeface="Calibri" pitchFamily="34" charset="0"/>
              </a:rPr>
              <a:t>. </a:t>
            </a:r>
            <a:endParaRPr lang="en-CA" sz="2100" dirty="0" smtClean="0">
              <a:latin typeface="Calibri" pitchFamily="34" charset="0"/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endParaRPr lang="en-CA" sz="2100" dirty="0" smtClean="0">
              <a:latin typeface="Calibri" pitchFamily="34" charset="0"/>
            </a:endParaRPr>
          </a:p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100" dirty="0" smtClean="0">
                <a:latin typeface="Calibri" pitchFamily="34" charset="0"/>
              </a:rPr>
              <a:t> </a:t>
            </a:r>
            <a:r>
              <a:rPr lang="en-CA" sz="2100" dirty="0">
                <a:latin typeface="Calibri" pitchFamily="34" charset="0"/>
              </a:rPr>
              <a:t>Tourism/recreation services were measured to be in good condition, though there are concerns that tourist activities may reduce the capacity of ecosystems to continue to provide these services.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1262063" y="660400"/>
            <a:ext cx="2192337" cy="431800"/>
          </a:xfrm>
          <a:prstGeom prst="rect">
            <a:avLst/>
          </a:prstGeom>
          <a:solidFill>
            <a:schemeClr val="bg1"/>
          </a:solidFill>
          <a:ln w="9525" algn="in">
            <a:solidFill>
              <a:schemeClr val="bg1"/>
            </a:solidFill>
            <a:miter lim="800000"/>
            <a:headEnd/>
            <a:tailEnd/>
          </a:ln>
        </p:spPr>
        <p:txBody>
          <a:bodyPr lIns="36576" tIns="36576" rIns="36576" bIns="36576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400" b="1" dirty="0" smtClean="0">
                <a:solidFill>
                  <a:srgbClr val="993300"/>
                </a:solidFill>
                <a:latin typeface="Calibri" pitchFamily="34" charset="0"/>
              </a:rPr>
              <a:t>ES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493713" y="6435725"/>
            <a:ext cx="8650287" cy="0"/>
          </a:xfrm>
          <a:prstGeom prst="line">
            <a:avLst/>
          </a:prstGeom>
          <a:noFill/>
          <a:ln w="9525" algn="ctr">
            <a:solidFill>
              <a:srgbClr val="99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36576" tIns="36576" rIns="36576" bIns="36576"/>
          <a:lstStyle/>
          <a:p>
            <a:endParaRPr lang="ru-RU"/>
          </a:p>
        </p:txBody>
      </p:sp>
      <p:sp>
        <p:nvSpPr>
          <p:cNvPr id="4105" name="Text Box 44"/>
          <p:cNvSpPr txBox="1">
            <a:spLocks noChangeArrowheads="1"/>
          </p:cNvSpPr>
          <p:nvPr/>
        </p:nvSpPr>
        <p:spPr bwMode="auto">
          <a:xfrm rot="5400000">
            <a:off x="7014369" y="4375944"/>
            <a:ext cx="3486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CA" sz="1000">
                <a:solidFill>
                  <a:srgbClr val="545336"/>
                </a:solidFill>
                <a:latin typeface="Calibri" pitchFamily="34" charset="0"/>
              </a:rPr>
              <a:t>MEA (2005)</a:t>
            </a:r>
            <a:endParaRPr lang="en-US" sz="1000">
              <a:solidFill>
                <a:srgbClr val="545336"/>
              </a:solidFill>
              <a:latin typeface="Calibri" pitchFamily="34" charset="0"/>
            </a:endParaRPr>
          </a:p>
          <a:p>
            <a:pPr algn="l" eaLnBrk="1" hangingPunct="1"/>
            <a:r>
              <a:rPr lang="en-US"/>
              <a:t>  </a:t>
            </a:r>
          </a:p>
        </p:txBody>
      </p:sp>
      <p:graphicFrame>
        <p:nvGraphicFramePr>
          <p:cNvPr id="42067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897797"/>
              </p:ext>
            </p:extLst>
          </p:nvPr>
        </p:nvGraphicFramePr>
        <p:xfrm>
          <a:off x="4949825" y="1060450"/>
          <a:ext cx="3844925" cy="5261091"/>
        </p:xfrm>
        <a:graphic>
          <a:graphicData uri="http://schemas.openxmlformats.org/drawingml/2006/table">
            <a:tbl>
              <a:tblPr/>
              <a:tblGrid>
                <a:gridCol w="1884363"/>
                <a:gridCol w="1960562"/>
              </a:tblGrid>
              <a:tr h="38415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ECOSYSTEM GOODS AND SERVICES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A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15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Provisioning Services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Food, Fiber and Fuel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Genetic Resources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Biochemicals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Fresh Water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A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Cultural Services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Spiritual and religious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values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Knowledge system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Education and inspiration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Recreation and aesthetic value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AD5"/>
                    </a:solidFill>
                  </a:tcPr>
                </a:tc>
              </a:tr>
              <a:tr h="28652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Regulating Services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Invasion resistance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Herbivory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Pollination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Seed dispersal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Climate regulation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Pest regulation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Disease regulation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Natural hazard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protection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Erosion regulation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Water purification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A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Calibri" pitchFamily="34" charset="0"/>
                        </a:rPr>
                        <a:t>Supporting Services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Primary production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Provision of habitat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Nutrient cycling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Soil formation and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retention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Production of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atmospheric oxygen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▪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Water cycling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AD5"/>
                    </a:solidFill>
                  </a:tcPr>
                </a:tc>
              </a:tr>
            </a:tbl>
          </a:graphicData>
        </a:graphic>
      </p:graphicFrame>
      <p:sp>
        <p:nvSpPr>
          <p:cNvPr id="4098" name="Control 45"/>
          <p:cNvSpPr>
            <a:spLocks noChangeArrowheads="1" noChangeShapeType="1"/>
          </p:cNvSpPr>
          <p:nvPr/>
        </p:nvSpPr>
        <p:spPr bwMode="auto">
          <a:xfrm>
            <a:off x="5581650" y="1804988"/>
            <a:ext cx="2995613" cy="38385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8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2859</TotalTime>
  <Words>537</Words>
  <Application>Microsoft Office PowerPoint</Application>
  <PresentationFormat>Экран (4:3)</PresentationFormat>
  <Paragraphs>118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FRUD - Foundation for River Uzh Ecotourism Development  ФРУД – Фонд розвитку екотуризму Ужанської долини</vt:lpstr>
      <vt:lpstr>Experience  (how it all emerged )</vt:lpstr>
      <vt:lpstr>FRUD is now busy with:</vt:lpstr>
      <vt:lpstr>Volunteers</vt:lpstr>
      <vt:lpstr>Region soft tourism promotion</vt:lpstr>
      <vt:lpstr>Some issues for today</vt:lpstr>
      <vt:lpstr>Let’s go to work!</vt:lpstr>
      <vt:lpstr>Презентация PowerPoint</vt:lpstr>
      <vt:lpstr>Презентация PowerPoint</vt:lpstr>
      <vt:lpstr>Презентация PowerPoint</vt:lpstr>
      <vt:lpstr>Приклади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Організація волонтерських рухів на підтримку діяльності установ ПЗФ</dc:title>
  <dc:creator>user</dc:creator>
  <cp:lastModifiedBy>user</cp:lastModifiedBy>
  <cp:revision>42</cp:revision>
  <dcterms:created xsi:type="dcterms:W3CDTF">2014-12-05T16:33:22Z</dcterms:created>
  <dcterms:modified xsi:type="dcterms:W3CDTF">2016-01-12T08:54:56Z</dcterms:modified>
</cp:coreProperties>
</file>